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8288000" cy="10287000"/>
  <p:notesSz cx="18288000" cy="10287000"/>
  <p:embeddedFontLst>
    <p:embeddedFont>
      <p:font typeface="PQSNRU+LuckiestGuy-Regular"/>
      <p:regular r:id="rId49"/>
    </p:embeddedFont>
    <p:embeddedFont>
      <p:font typeface="SVHNRW+Sniglet-Regular"/>
      <p:regular r:id="rId50"/>
    </p:embeddedFont>
    <p:embeddedFont>
      <p:font typeface="BWHLIL+ArialMT"/>
      <p:regular r:id="rId51"/>
    </p:embeddedFont>
    <p:embeddedFont>
      <p:font typeface="ULJJOT+Sniglet-Regular,Bold"/>
      <p:regular r:id="rId5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font" Target="fonts/font1.fntdata" /><Relationship Id="rId5" Type="http://schemas.openxmlformats.org/officeDocument/2006/relationships/slideMaster" Target="slideMasters/slideMaster1.xml" /><Relationship Id="rId50" Type="http://schemas.openxmlformats.org/officeDocument/2006/relationships/font" Target="fonts/font2.fntdata" /><Relationship Id="rId51" Type="http://schemas.openxmlformats.org/officeDocument/2006/relationships/font" Target="fonts/font3.fntdata" /><Relationship Id="rId52" Type="http://schemas.openxmlformats.org/officeDocument/2006/relationships/font" Target="fonts/font4.fntdata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11.png" /><Relationship Id="rId4" Type="http://schemas.openxmlformats.org/officeDocument/2006/relationships/slide" Target="slide14.xml" /><Relationship Id="rId5" Type="http://schemas.openxmlformats.org/officeDocument/2006/relationships/slide" Target="slide16.xml" /><Relationship Id="rId6" Type="http://schemas.openxmlformats.org/officeDocument/2006/relationships/slide" Target="slide18.xml" /><Relationship Id="rId7" Type="http://schemas.openxmlformats.org/officeDocument/2006/relationships/slide" Target="slide20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3" TargetMode="External" /><Relationship Id="rId3" Type="http://schemas.openxmlformats.org/officeDocument/2006/relationships/image" Target="../media/image2.png" /><Relationship Id="rId4" Type="http://schemas.openxmlformats.org/officeDocument/2006/relationships/slide" Target="slide3.xml" /><Relationship Id="rId5" Type="http://schemas.openxmlformats.org/officeDocument/2006/relationships/slide" Target="slide41.xml" /><Relationship Id="rId6" Type="http://schemas.openxmlformats.org/officeDocument/2006/relationships/slide" Target="slide2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8" TargetMode="External" /><Relationship Id="rId3" Type="http://schemas.openxmlformats.org/officeDocument/2006/relationships/image" Target="../media/image25.png" /><Relationship Id="rId4" Type="http://schemas.openxmlformats.org/officeDocument/2006/relationships/slide" Target="slide27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30" TargetMode="External" /><Relationship Id="rId3" Type="http://schemas.openxmlformats.org/officeDocument/2006/relationships/image" Target="../media/image28.png" /><Relationship Id="rId4" Type="http://schemas.openxmlformats.org/officeDocument/2006/relationships/slide" Target="slide30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3.png" /><Relationship Id="rId4" Type="http://schemas.openxmlformats.org/officeDocument/2006/relationships/slide" Target="slide5.xml" /><Relationship Id="rId5" Type="http://schemas.openxmlformats.org/officeDocument/2006/relationships/slide" Target="slide8.xml" /><Relationship Id="rId6" Type="http://schemas.openxmlformats.org/officeDocument/2006/relationships/slide" Target="slide11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34" TargetMode="External" /><Relationship Id="rId3" Type="http://schemas.openxmlformats.org/officeDocument/2006/relationships/image" Target="../media/image31.png" /><Relationship Id="rId4" Type="http://schemas.openxmlformats.org/officeDocument/2006/relationships/slide" Target="slide33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37" TargetMode="External" /><Relationship Id="rId3" Type="http://schemas.openxmlformats.org/officeDocument/2006/relationships/image" Target="../media/image34.png" /><Relationship Id="rId4" Type="http://schemas.openxmlformats.org/officeDocument/2006/relationships/slide" Target="slide36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37.png" /><Relationship Id="rId4" Type="http://schemas.openxmlformats.org/officeDocument/2006/relationships/slide" Target="slide39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37" TargetMode="External" /><Relationship Id="rId3" Type="http://schemas.openxmlformats.org/officeDocument/2006/relationships/image" Target="../media/image39.png" /><Relationship Id="rId4" Type="http://schemas.openxmlformats.org/officeDocument/2006/relationships/slide" Target="slide37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40.png" /><Relationship Id="rId4" Type="http://schemas.openxmlformats.org/officeDocument/2006/relationships/slide" Target="slide2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41.png" /><Relationship Id="rId4" Type="http://schemas.openxmlformats.org/officeDocument/2006/relationships/hyperlink" Target="mailto:destylulu.2021@student.uny.ac.id" TargetMode="Externa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42.png" /><Relationship Id="rId4" Type="http://schemas.openxmlformats.org/officeDocument/2006/relationships/hyperlink" Target="https://www.gramedia.com/best-seller/pengertian-hidroponik/" TargetMode="External" /><Relationship Id="rId5" Type="http://schemas.openxmlformats.org/officeDocument/2006/relationships/hyperlink" Target="https://youtu.be/SxVu7FrsLiE" TargetMode="Externa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43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7" TargetMode="External" /><Relationship Id="rId3" Type="http://schemas.openxmlformats.org/officeDocument/2006/relationships/image" Target="../media/image5.png" /><Relationship Id="rId4" Type="http://schemas.openxmlformats.org/officeDocument/2006/relationships/slide" Target="slide6.xml" /><Relationship Id="rId5" Type="http://schemas.openxmlformats.org/officeDocument/2006/relationships/slide" Target="slide7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3" TargetMode="External" /><Relationship Id="rId3" Type="http://schemas.openxmlformats.org/officeDocument/2006/relationships/image" Target="../media/image8.png" /><Relationship Id="rId4" Type="http://schemas.openxmlformats.org/officeDocument/2006/relationships/slide" Target="slide10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hyperlink" Target="2" TargetMode="External" /><Relationship Id="rId3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30907" y="2600284"/>
            <a:ext cx="9257698" cy="16844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2963"/>
              </a:lnSpc>
              <a:spcBef>
                <a:spcPts val="0"/>
              </a:spcBef>
              <a:spcAft>
                <a:spcPts val="0"/>
              </a:spcAft>
            </a:pPr>
            <a:r>
              <a:rPr dirty="0" sz="12950">
                <a:solidFill>
                  <a:srgbClr val="004215"/>
                </a:solidFill>
                <a:latin typeface="PQSNRU+LuckiestGuy-Regular"/>
                <a:cs typeface="PQSNRU+LuckiestGuy-Regular"/>
              </a:rPr>
              <a:t>hidroponik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45985" y="1456877"/>
            <a:ext cx="8684955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BAHAN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HIDROPONIK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99892" y="6717460"/>
            <a:ext cx="1128687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BIBIT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94858" y="6704665"/>
            <a:ext cx="1678821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NUTRISI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057877" y="6704665"/>
            <a:ext cx="2383597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ROCKWOOL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87241" y="1627943"/>
            <a:ext cx="13357727" cy="926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TAHAPAN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BUDIDAYA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HIDROPONIK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34770" y="4026663"/>
            <a:ext cx="3572309" cy="1822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775" marR="0">
              <a:lnSpc>
                <a:spcPts val="4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600" strike="sngStrike">
                <a:solidFill>
                  <a:srgbClr val="ffffff"/>
                </a:solidFill>
                <a:latin typeface="PQSNRU+LuckiestGuy-Regular"/>
                <a:cs typeface="PQSNRU+LuckiestGuy-Regular"/>
              </a:rPr>
              <a:t>PEMBIBITAN</a:t>
            </a:r>
          </a:p>
          <a:p>
            <a:pPr marL="0" marR="0">
              <a:lnSpc>
                <a:spcPts val="4600"/>
              </a:lnSpc>
              <a:spcBef>
                <a:spcPts val="4846"/>
              </a:spcBef>
              <a:spcAft>
                <a:spcPts val="0"/>
              </a:spcAft>
            </a:pPr>
            <a:r>
              <a:rPr dirty="0" sz="46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PENANAMAN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97125" y="6395228"/>
            <a:ext cx="3591695" cy="8842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93139" marR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PEMBERIAN</a:t>
            </a:r>
          </a:p>
          <a:p>
            <a:pPr marL="0" marR="0">
              <a:lnSpc>
                <a:spcPts val="3263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LARUTAN</a:t>
            </a:r>
            <a:r>
              <a:rPr dirty="0" sz="3400" spc="-186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4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NUTRIS</a:t>
            </a:r>
            <a:r>
              <a:rPr dirty="0" sz="3400">
                <a:solidFill>
                  <a:srgbClr val="ffffff"/>
                </a:solidFill>
                <a:latin typeface="PQSNRU+LuckiestGuy-Regular"/>
                <a:cs typeface="PQSNRU+LuckiestGuy-Regular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89834" y="7756794"/>
            <a:ext cx="3489870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6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PERAWATA</a:t>
            </a:r>
            <a:r>
              <a:rPr dirty="0" sz="4600">
                <a:solidFill>
                  <a:srgbClr val="ffffff"/>
                </a:solidFill>
                <a:latin typeface="PQSNRU+LuckiestGuy-Regular"/>
                <a:cs typeface="PQSNRU+LuckiestGuy-Regular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94625" y="9084529"/>
            <a:ext cx="2046982" cy="647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8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PANEN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74995" y="1456011"/>
            <a:ext cx="5410447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PEMBIBITAN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72950" y="1456012"/>
            <a:ext cx="5410447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PEMBIBITAN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73373" y="3364317"/>
            <a:ext cx="15015973" cy="47312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3976" marR="0">
              <a:lnSpc>
                <a:spcPts val="5454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Pembibitan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dapat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dilakukan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secara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langsung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atau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melalui</a:t>
            </a:r>
          </a:p>
          <a:p>
            <a:pPr marL="561894" marR="0">
              <a:lnSpc>
                <a:spcPts val="5454"/>
              </a:lnSpc>
              <a:spcBef>
                <a:spcPts val="845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persemaian.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Benih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biasanya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mulai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berkecambah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pada</a:t>
            </a:r>
          </a:p>
          <a:p>
            <a:pPr marL="553256" marR="0">
              <a:lnSpc>
                <a:spcPts val="5454"/>
              </a:lnSpc>
              <a:spcBef>
                <a:spcPts val="845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umur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3-7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hari.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Pembibitan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dapat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menggunakan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media</a:t>
            </a:r>
          </a:p>
          <a:p>
            <a:pPr marL="362455" marR="0">
              <a:lnSpc>
                <a:spcPts val="5454"/>
              </a:lnSpc>
              <a:spcBef>
                <a:spcPts val="845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tanam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berupa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pasir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rockwool.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Bibit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sudah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siap</a:t>
            </a:r>
          </a:p>
          <a:p>
            <a:pPr marL="0" marR="0">
              <a:lnSpc>
                <a:spcPts val="5454"/>
              </a:lnSpc>
              <a:spcBef>
                <a:spcPts val="845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tanam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adalah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bibit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berusia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3-4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minggu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atau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memiliki</a:t>
            </a:r>
          </a:p>
          <a:p>
            <a:pPr marL="6224506" marR="0">
              <a:lnSpc>
                <a:spcPts val="5454"/>
              </a:lnSpc>
              <a:spcBef>
                <a:spcPts val="846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3-4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daun.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74512" y="1456011"/>
            <a:ext cx="5727594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PENANAMAN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690811" y="1608234"/>
            <a:ext cx="5727594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PENANAMAN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95553" y="3408692"/>
            <a:ext cx="13448031" cy="34747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59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Pindahkan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tanaman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dari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persemaian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ke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wadah</a:t>
            </a:r>
          </a:p>
          <a:p>
            <a:pPr marL="248859" marR="0">
              <a:lnSpc>
                <a:spcPts val="6059"/>
              </a:lnSpc>
              <a:spcBef>
                <a:spcPts val="939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tanam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sudah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diisi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media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steril.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Tanaman</a:t>
            </a:r>
          </a:p>
          <a:p>
            <a:pPr marL="877883" marR="0">
              <a:lnSpc>
                <a:spcPts val="6059"/>
              </a:lnSpc>
              <a:spcBef>
                <a:spcPts val="939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tidak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perlu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disemai,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dapat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langsung</a:t>
            </a:r>
          </a:p>
          <a:p>
            <a:pPr marL="3059108" marR="0">
              <a:lnSpc>
                <a:spcPts val="6059"/>
              </a:lnSpc>
              <a:spcBef>
                <a:spcPts val="939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ditanam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di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wadah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tanam.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13614" y="1627943"/>
            <a:ext cx="12000510" cy="926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PEMBERIAN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LARUTAN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NUTRISI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53642" y="1456123"/>
            <a:ext cx="12000511" cy="926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PEMBERIAN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LARUTAN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NUTRISI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5837" y="3368336"/>
            <a:ext cx="14718031" cy="4363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0254" marR="0">
              <a:lnSpc>
                <a:spcPts val="6059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Larutan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nutrisi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merupakan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sumber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utama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pasokan</a:t>
            </a:r>
          </a:p>
          <a:p>
            <a:pPr marL="542692" marR="0">
              <a:lnSpc>
                <a:spcPts val="6059"/>
              </a:lnSpc>
              <a:spcBef>
                <a:spcPts val="939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nutrisi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tanaman.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Larutan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nutrisi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dapat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diberikan</a:t>
            </a:r>
          </a:p>
          <a:p>
            <a:pPr marL="0" marR="0">
              <a:lnSpc>
                <a:spcPts val="6059"/>
              </a:lnSpc>
              <a:spcBef>
                <a:spcPts val="939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dalam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bentuk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genangan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atau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mengalir.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Nutrisi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</a:p>
          <a:p>
            <a:pPr marL="757986" marR="0">
              <a:lnSpc>
                <a:spcPts val="6059"/>
              </a:lnSpc>
              <a:spcBef>
                <a:spcPts val="940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diberikan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dapat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berupa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nutrisi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siap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pakai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atau</a:t>
            </a:r>
          </a:p>
          <a:p>
            <a:pPr marL="4829992" marR="0">
              <a:lnSpc>
                <a:spcPts val="6059"/>
              </a:lnSpc>
              <a:spcBef>
                <a:spcPts val="940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membuat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sendiri.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28858" y="1353043"/>
            <a:ext cx="5230433" cy="926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PERAWATAN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53067" y="1469819"/>
            <a:ext cx="5593202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PERAWATAN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4303" y="2982504"/>
            <a:ext cx="16426433" cy="5530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0028" marR="0">
              <a:lnSpc>
                <a:spcPts val="5454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Pada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awal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penanaman,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simpan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tanaman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di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daerah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tidak</a:t>
            </a:r>
          </a:p>
          <a:p>
            <a:pPr marL="57938" marR="0">
              <a:lnSpc>
                <a:spcPts val="5454"/>
              </a:lnSpc>
              <a:spcBef>
                <a:spcPts val="844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terkena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cahaya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matahari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secara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langsung.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Setelah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berumur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1-2</a:t>
            </a:r>
          </a:p>
          <a:p>
            <a:pPr marL="336859" marR="0">
              <a:lnSpc>
                <a:spcPts val="5454"/>
              </a:lnSpc>
              <a:spcBef>
                <a:spcPts val="845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minggu,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tanaman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sudah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dapat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dipindahkan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di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daerah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dengan</a:t>
            </a:r>
          </a:p>
          <a:p>
            <a:pPr marL="165440" marR="0">
              <a:lnSpc>
                <a:spcPts val="5454"/>
              </a:lnSpc>
              <a:spcBef>
                <a:spcPts val="845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sinar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matahari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langsung.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Penambahan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nutrisi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dilakukan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secara</a:t>
            </a:r>
          </a:p>
          <a:p>
            <a:pPr marL="187397" marR="0">
              <a:lnSpc>
                <a:spcPts val="5454"/>
              </a:lnSpc>
              <a:spcBef>
                <a:spcPts val="794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teratur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sesuai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kebutuhan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tanaman.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Perhatikan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lingkungan</a:t>
            </a:r>
          </a:p>
          <a:p>
            <a:pPr marL="0" marR="0">
              <a:lnSpc>
                <a:spcPts val="5454"/>
              </a:lnSpc>
              <a:spcBef>
                <a:spcPts val="844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daerah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perakaran,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harus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memenuhi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pertumbuhan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optimal.</a:t>
            </a:r>
          </a:p>
          <a:p>
            <a:pPr marL="1067549" marR="0">
              <a:lnSpc>
                <a:spcPts val="5454"/>
              </a:lnSpc>
              <a:spcBef>
                <a:spcPts val="845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Hal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ini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ditentukan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oleh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keadaan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larutan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dan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sirkulasinya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08325" y="1357628"/>
            <a:ext cx="2790130" cy="1054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>
                <a:solidFill>
                  <a:srgbClr val="ffffff"/>
                </a:solidFill>
                <a:latin typeface="PQSNRU+LuckiestGuy-Regular"/>
                <a:cs typeface="PQSNRU+LuckiestGuy-Regular"/>
              </a:rPr>
              <a:t>MENU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63250" y="3683177"/>
            <a:ext cx="3026773" cy="4642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THEORY</a:t>
            </a:r>
          </a:p>
          <a:p>
            <a:pPr marL="579289" marR="0">
              <a:lnSpc>
                <a:spcPts val="6000"/>
              </a:lnSpc>
              <a:spcBef>
                <a:spcPts val="24251"/>
              </a:spcBef>
              <a:spcAft>
                <a:spcPts val="0"/>
              </a:spcAft>
            </a:pPr>
            <a:r>
              <a:rPr dirty="0" sz="60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90185" y="3730958"/>
            <a:ext cx="1751186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49892" y="7526226"/>
            <a:ext cx="1701486" cy="80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strike="sngStrike">
                <a:solidFill>
                  <a:srgbClr val="ffffff"/>
                </a:solidFill>
                <a:latin typeface="PQSNRU+LuckiestGuy-Regular"/>
                <a:cs typeface="PQSNRU+LuckiestGuy-Regular"/>
              </a:rPr>
              <a:t>E</a:t>
            </a:r>
            <a:r>
              <a:rPr dirty="0" sz="6000" spc="-446">
                <a:solidFill>
                  <a:srgbClr val="ffffff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6000" strike="sngStrike">
                <a:solidFill>
                  <a:srgbClr val="ffffff"/>
                </a:solidFill>
                <a:latin typeface="PQSNRU+LuckiestGuy-Regular"/>
                <a:cs typeface="PQSNRU+LuckiestGuy-Regular"/>
              </a:rPr>
              <a:t>xit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84123" y="1456012"/>
            <a:ext cx="3112289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PANEN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43504" y="1456012"/>
            <a:ext cx="3112289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PANEN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85209" y="3347456"/>
            <a:ext cx="12165332" cy="34747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81761" marR="0">
              <a:lnSpc>
                <a:spcPts val="6059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Pemanenan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harus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dilakukan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dengan</a:t>
            </a:r>
          </a:p>
          <a:p>
            <a:pPr marL="0" marR="0">
              <a:lnSpc>
                <a:spcPts val="6059"/>
              </a:lnSpc>
              <a:spcBef>
                <a:spcPts val="939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hati-hati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agar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tidak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mengganggu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produksi</a:t>
            </a:r>
          </a:p>
          <a:p>
            <a:pPr marL="289562" marR="0">
              <a:lnSpc>
                <a:spcPts val="6059"/>
              </a:lnSpc>
              <a:spcBef>
                <a:spcPts val="939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berikutnya.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Perhatikan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umur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dan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kriteria</a:t>
            </a:r>
          </a:p>
          <a:p>
            <a:pPr marL="1401667" marR="0">
              <a:lnSpc>
                <a:spcPts val="6059"/>
              </a:lnSpc>
              <a:spcBef>
                <a:spcPts val="939"/>
              </a:spcBef>
              <a:spcAft>
                <a:spcPts val="0"/>
              </a:spcAft>
            </a:pP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panen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masing-masing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5000">
                <a:solidFill>
                  <a:srgbClr val="004215"/>
                </a:solidFill>
                <a:latin typeface="SVHNRW+Sniglet-Regular"/>
                <a:cs typeface="SVHNRW+Sniglet-Regular"/>
              </a:rPr>
              <a:t>tanaman.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93755" y="4149025"/>
            <a:ext cx="5481421" cy="25779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QUIZ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92647" y="1424491"/>
            <a:ext cx="9874375" cy="927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Petunjuk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pengerjaan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5907" y="2793914"/>
            <a:ext cx="3303879" cy="5922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63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Jumlah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Soal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: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10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5907" y="3504987"/>
            <a:ext cx="5171084" cy="5922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63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Jenis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Soal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: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Pilihan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Ganda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5907" y="4216060"/>
            <a:ext cx="2714549" cy="5922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63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Keterangan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47706" y="4927133"/>
            <a:ext cx="15388961" cy="27254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63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>
                <a:solidFill>
                  <a:srgbClr val="004215"/>
                </a:solidFill>
                <a:latin typeface="BWHLIL+ArialMT"/>
                <a:cs typeface="BWHLIL+ArialMT"/>
              </a:rPr>
              <a:t>•</a:t>
            </a:r>
            <a:r>
              <a:rPr dirty="0" sz="3650" spc="1210">
                <a:solidFill>
                  <a:srgbClr val="004215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Silakan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klik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“Start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Quiz”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atau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tombol</a:t>
            </a:r>
            <a:r>
              <a:rPr dirty="0" sz="3600" spc="-37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ULJJOT+Sniglet-Regular,Bold"/>
                <a:cs typeface="ULJJOT+Sniglet-Regular,Bold"/>
              </a:rPr>
              <a:t>NEXT</a:t>
            </a:r>
            <a:r>
              <a:rPr dirty="0" sz="3600" spc="-151">
                <a:solidFill>
                  <a:srgbClr val="004215"/>
                </a:solidFill>
                <a:latin typeface="ULJJOT+Sniglet-Regular,Bold"/>
                <a:cs typeface="ULJJOT+Sniglet-Regular,Bold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untuk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mulai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mengejakan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quiz</a:t>
            </a:r>
          </a:p>
          <a:p>
            <a:pPr marL="0" marR="0">
              <a:lnSpc>
                <a:spcPts val="4363"/>
              </a:lnSpc>
              <a:spcBef>
                <a:spcPts val="1235"/>
              </a:spcBef>
              <a:spcAft>
                <a:spcPts val="0"/>
              </a:spcAft>
            </a:pPr>
            <a:r>
              <a:rPr dirty="0" sz="3650">
                <a:solidFill>
                  <a:srgbClr val="004215"/>
                </a:solidFill>
                <a:latin typeface="BWHLIL+ArialMT"/>
                <a:cs typeface="BWHLIL+ArialMT"/>
              </a:rPr>
              <a:t>•</a:t>
            </a:r>
            <a:r>
              <a:rPr dirty="0" sz="3650" spc="1210">
                <a:solidFill>
                  <a:srgbClr val="004215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Pilihlah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paling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tepat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diantara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pilihan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ada</a:t>
            </a:r>
          </a:p>
          <a:p>
            <a:pPr marL="0" marR="0">
              <a:lnSpc>
                <a:spcPts val="4363"/>
              </a:lnSpc>
              <a:spcBef>
                <a:spcPts val="1235"/>
              </a:spcBef>
              <a:spcAft>
                <a:spcPts val="0"/>
              </a:spcAft>
            </a:pPr>
            <a:r>
              <a:rPr dirty="0" sz="3650">
                <a:solidFill>
                  <a:srgbClr val="004215"/>
                </a:solidFill>
                <a:latin typeface="BWHLIL+ArialMT"/>
                <a:cs typeface="BWHLIL+ArialMT"/>
              </a:rPr>
              <a:t>•</a:t>
            </a:r>
            <a:r>
              <a:rPr dirty="0" sz="3650" spc="1210">
                <a:solidFill>
                  <a:srgbClr val="004215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3600" spc="1377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manapun</a:t>
            </a:r>
            <a:r>
              <a:rPr dirty="0" sz="3600" spc="1373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600" spc="1385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Anda</a:t>
            </a:r>
            <a:r>
              <a:rPr dirty="0" sz="3600" spc="1378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sentuh</a:t>
            </a:r>
            <a:r>
              <a:rPr dirty="0" sz="3600" spc="1317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akan</a:t>
            </a:r>
            <a:r>
              <a:rPr dirty="0" sz="3600" spc="1381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mengarahkan</a:t>
            </a:r>
            <a:r>
              <a:rPr dirty="0" sz="3600" spc="1352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Anda</a:t>
            </a:r>
            <a:r>
              <a:rPr dirty="0" sz="3600" spc="1378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ke</a:t>
            </a:r>
          </a:p>
          <a:p>
            <a:pPr marL="431800" marR="0">
              <a:lnSpc>
                <a:spcPts val="4363"/>
              </a:lnSpc>
              <a:spcBef>
                <a:spcPts val="1235"/>
              </a:spcBef>
              <a:spcAft>
                <a:spcPts val="0"/>
              </a:spcAft>
            </a:pP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paling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tepat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47706" y="7771427"/>
            <a:ext cx="13135370" cy="5922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63"/>
              </a:lnSpc>
              <a:spcBef>
                <a:spcPts val="0"/>
              </a:spcBef>
              <a:spcAft>
                <a:spcPts val="0"/>
              </a:spcAft>
            </a:pPr>
            <a:r>
              <a:rPr dirty="0" sz="3650">
                <a:solidFill>
                  <a:srgbClr val="004215"/>
                </a:solidFill>
                <a:latin typeface="BWHLIL+ArialMT"/>
                <a:cs typeface="BWHLIL+ArialMT"/>
              </a:rPr>
              <a:t>•</a:t>
            </a:r>
            <a:r>
              <a:rPr dirty="0" sz="3650" spc="1210">
                <a:solidFill>
                  <a:srgbClr val="004215"/>
                </a:solidFill>
                <a:latin typeface="Times New Roman"/>
                <a:cs typeface="Times New Roman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Silakan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klik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tombol</a:t>
            </a:r>
            <a:r>
              <a:rPr dirty="0" sz="3600" spc="-15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ULJJOT+Sniglet-Regular,Bold"/>
                <a:cs typeface="ULJJOT+Sniglet-Regular,Bold"/>
              </a:rPr>
              <a:t>NEXT</a:t>
            </a:r>
            <a:r>
              <a:rPr dirty="0" sz="3600" spc="-148">
                <a:solidFill>
                  <a:srgbClr val="004215"/>
                </a:solidFill>
                <a:latin typeface="ULJJOT+Sniglet-Regular,Bold"/>
                <a:cs typeface="ULJJOT+Sniglet-Regular,Bold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untuk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menampilkan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soal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600">
                <a:solidFill>
                  <a:srgbClr val="004215"/>
                </a:solidFill>
                <a:latin typeface="SVHNRW+Sniglet-Regular"/>
                <a:cs typeface="SVHNRW+Sniglet-Regular"/>
              </a:rPr>
              <a:t>selanjutnya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79587" y="4233218"/>
            <a:ext cx="8631632" cy="168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0" spc="-11">
                <a:solidFill>
                  <a:srgbClr val="004215"/>
                </a:solidFill>
                <a:latin typeface="PQSNRU+LuckiestGuy-Regular"/>
                <a:cs typeface="PQSNRU+LuckiestGuy-Regular"/>
              </a:rPr>
              <a:t>START</a:t>
            </a:r>
            <a:r>
              <a:rPr dirty="0" sz="13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13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QUIZ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18365" y="3007814"/>
            <a:ext cx="15081560" cy="10033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1.</a:t>
            </a:r>
            <a:r>
              <a:rPr dirty="0" sz="3500" spc="73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Metode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tanam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hidroponik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ini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sangat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sesuai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diterapkan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pada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wilayah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memiliki.........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172852" y="4401012"/>
            <a:ext cx="2085867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Bebatuan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65160" y="4449781"/>
            <a:ext cx="2258728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Banyak</a:t>
            </a:r>
            <a:r>
              <a:rPr dirty="0" sz="3500" spc="-143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Air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18514" y="4466568"/>
            <a:ext cx="2137414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Sedikit</a:t>
            </a:r>
            <a:r>
              <a:rPr dirty="0" sz="3500" spc="-143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Air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44450" y="4511268"/>
            <a:ext cx="2559709" cy="54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99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Banyak</a:t>
            </a:r>
            <a:r>
              <a:rPr dirty="0" sz="3300" spc="-135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 </a:t>
            </a:r>
            <a:r>
              <a:rPr dirty="0" sz="33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Pasir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19383" y="6293911"/>
            <a:ext cx="14300804" cy="1400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2.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Teknik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Static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Solution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banyak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dikenal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dengan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sebutan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teknik..........</a:t>
            </a:r>
          </a:p>
          <a:p>
            <a:pPr marL="1011020" marR="0">
              <a:lnSpc>
                <a:spcPts val="4241"/>
              </a:lnSpc>
              <a:spcBef>
                <a:spcPts val="2297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Bioponic</a:t>
            </a:r>
            <a:r>
              <a:rPr dirty="0" sz="3500" spc="16863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Flood</a:t>
            </a:r>
            <a:r>
              <a:rPr dirty="0" sz="3500" spc="53258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229850" y="7159852"/>
            <a:ext cx="2596007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Bubbleponic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6533" y="3214682"/>
            <a:ext cx="12184183" cy="111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TEPAT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ADALA</a:t>
            </a:r>
            <a:r>
              <a:rPr dirty="0" sz="7000">
                <a:solidFill>
                  <a:srgbClr val="004215"/>
                </a:solidFill>
                <a:latin typeface="SVHNRW+Sniglet-Regular"/>
                <a:cs typeface="SVHNRW+Sniglet-Regular"/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02915" y="5059278"/>
            <a:ext cx="3839340" cy="1038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Sedikit</a:t>
            </a:r>
            <a:r>
              <a:rPr dirty="0" sz="6500" spc="-26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Air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6533" y="3214682"/>
            <a:ext cx="12184183" cy="111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TEPAT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ADALA</a:t>
            </a:r>
            <a:r>
              <a:rPr dirty="0" sz="7000">
                <a:solidFill>
                  <a:srgbClr val="004215"/>
                </a:solidFill>
                <a:latin typeface="SVHNRW+Sniglet-Regular"/>
                <a:cs typeface="SVHNRW+Sniglet-Regular"/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74428" y="5059278"/>
            <a:ext cx="2499760" cy="1038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Apung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35958" y="2507000"/>
            <a:ext cx="14000841" cy="1043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3.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Metode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tanam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aeroponik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ini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tidak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memerlukan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media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apapun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untuk</a:t>
            </a:r>
          </a:p>
          <a:p>
            <a:pPr marL="0" marR="0">
              <a:lnSpc>
                <a:spcPts val="3675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menanam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serta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akarnya..........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6750" y="3685099"/>
            <a:ext cx="2876406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Menggantung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63161" y="3714631"/>
            <a:ext cx="2125416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Tertanam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94297" y="3714631"/>
            <a:ext cx="1733479" cy="576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Tungga</a:t>
            </a:r>
            <a:r>
              <a:rPr dirty="0" sz="3500">
                <a:solidFill>
                  <a:srgbClr val="ffffff"/>
                </a:solidFill>
                <a:latin typeface="SVHNRW+Sniglet-Regular"/>
                <a:cs typeface="SVHNRW+Sniglet-Regular"/>
              </a:rPr>
              <a:t>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708253" y="3774277"/>
            <a:ext cx="2466250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Mengapung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11603" y="7161483"/>
            <a:ext cx="8865221" cy="13997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4.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Gambar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diatas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merupakan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gambar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dari......</a:t>
            </a:r>
          </a:p>
          <a:p>
            <a:pPr marL="956036" marR="0">
              <a:lnSpc>
                <a:spcPts val="4241"/>
              </a:lnSpc>
              <a:spcBef>
                <a:spcPts val="229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Paralon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40016" y="8044091"/>
            <a:ext cx="2204745" cy="5614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1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Styrofoam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603034" y="8032722"/>
            <a:ext cx="2869005" cy="54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99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Sumbu</a:t>
            </a:r>
            <a:r>
              <a:rPr dirty="0" sz="3300" spc="-135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3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Tanam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092916" y="8020764"/>
            <a:ext cx="1925004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</a:t>
            </a:r>
            <a:r>
              <a:rPr dirty="0" sz="3500" spc="-143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Meter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6533" y="3214682"/>
            <a:ext cx="12184183" cy="111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TEPAT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ADALA</a:t>
            </a:r>
            <a:r>
              <a:rPr dirty="0" sz="7000">
                <a:solidFill>
                  <a:srgbClr val="004215"/>
                </a:solidFill>
                <a:latin typeface="SVHNRW+Sniglet-Regular"/>
                <a:cs typeface="SVHNRW+Sniglet-Regular"/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7012" y="5059278"/>
            <a:ext cx="5211936" cy="1038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Menggantung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847058" y="1104187"/>
            <a:ext cx="3484310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ffffff"/>
                </a:solidFill>
                <a:latin typeface="PQSNRU+LuckiestGuy-Regular"/>
                <a:cs typeface="PQSNRU+LuckiestGuy-Regular"/>
              </a:rPr>
              <a:t>THEORY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15549" y="3325483"/>
            <a:ext cx="2811159" cy="958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strike="sngStrike">
                <a:solidFill>
                  <a:srgbClr val="ffffff"/>
                </a:solidFill>
                <a:latin typeface="PQSNRU+LuckiestGuy-Regular"/>
                <a:cs typeface="PQSNRU+LuckiestGuy-Regular"/>
              </a:rPr>
              <a:t>PENGERTIAN</a:t>
            </a:r>
          </a:p>
          <a:p>
            <a:pPr marL="0" marR="0">
              <a:lnSpc>
                <a:spcPts val="35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strike="sngStrike">
                <a:solidFill>
                  <a:srgbClr val="ffffff"/>
                </a:solidFill>
                <a:latin typeface="PQSNRU+LuckiestGuy-Regular"/>
                <a:cs typeface="PQSNRU+LuckiestGuy-Regular"/>
              </a:rPr>
              <a:t>HIDROPONIK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00878" y="4805881"/>
            <a:ext cx="2782257" cy="958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8577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TEKNIK</a:t>
            </a:r>
          </a:p>
          <a:p>
            <a:pPr marL="0" marR="0">
              <a:lnSpc>
                <a:spcPts val="35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HIDROPONIK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64801" y="6501427"/>
            <a:ext cx="3090138" cy="958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</a:t>
            </a:r>
            <a:r>
              <a:rPr dirty="0" sz="3700" spc="-206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7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TANAM</a:t>
            </a:r>
          </a:p>
          <a:p>
            <a:pPr marL="136077" marR="0">
              <a:lnSpc>
                <a:spcPts val="35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HIDROPONIK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49833" y="8006900"/>
            <a:ext cx="2284581" cy="11502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9605" marR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TAHAPA</a:t>
            </a:r>
            <a:r>
              <a:rPr dirty="0" sz="3000">
                <a:solidFill>
                  <a:srgbClr val="ffffff"/>
                </a:solidFill>
                <a:latin typeface="PQSNRU+LuckiestGuy-Regular"/>
                <a:cs typeface="PQSNRU+LuckiestGuy-Regular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</a:p>
          <a:p>
            <a:pPr marL="229179" marR="0">
              <a:lnSpc>
                <a:spcPts val="2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BUDIDAY</a:t>
            </a:r>
            <a:r>
              <a:rPr dirty="0" sz="3000">
                <a:solidFill>
                  <a:srgbClr val="ffffff"/>
                </a:solidFill>
                <a:latin typeface="PQSNRU+LuckiestGuy-Regular"/>
                <a:cs typeface="PQSNRU+LuckiestGuy-Regular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</a:p>
          <a:p>
            <a:pPr marL="0" marR="0">
              <a:lnSpc>
                <a:spcPts val="2878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HIDROPONIK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6533" y="3214682"/>
            <a:ext cx="12184183" cy="111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TEPAT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ADALA</a:t>
            </a:r>
            <a:r>
              <a:rPr dirty="0" sz="7000">
                <a:solidFill>
                  <a:srgbClr val="004215"/>
                </a:solidFill>
                <a:latin typeface="SVHNRW+Sniglet-Regular"/>
                <a:cs typeface="SVHNRW+Sniglet-Regular"/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33767" y="5059278"/>
            <a:ext cx="2988381" cy="1038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Paralon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66673" y="4608066"/>
            <a:ext cx="9234495" cy="15570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5.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Gambar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diatas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merupakan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gambar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dari...........</a:t>
            </a:r>
          </a:p>
          <a:p>
            <a:pPr marL="1307279" marR="0">
              <a:lnSpc>
                <a:spcPts val="4241"/>
              </a:lnSpc>
              <a:spcBef>
                <a:spcPts val="3528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Bibit</a:t>
            </a:r>
            <a:r>
              <a:rPr dirty="0" sz="3500" spc="18455">
                <a:solidFill>
                  <a:srgbClr val="ffffff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Rockwool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89603" y="5487125"/>
            <a:ext cx="1423306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Nutrisi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66248" y="5584382"/>
            <a:ext cx="2819971" cy="546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99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Wadah</a:t>
            </a:r>
            <a:r>
              <a:rPr dirty="0" sz="3300" spc="-135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 </a:t>
            </a:r>
            <a:r>
              <a:rPr dirty="0" sz="33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Tanam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86436" y="6939944"/>
            <a:ext cx="11964722" cy="12915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6.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Bibit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sudah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siap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tanam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adalah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bibit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berusia..........</a:t>
            </a:r>
          </a:p>
          <a:p>
            <a:pPr marL="8302293" marR="0">
              <a:lnSpc>
                <a:spcPts val="4241"/>
              </a:lnSpc>
              <a:spcBef>
                <a:spcPts val="1438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1-2</a:t>
            </a:r>
            <a:r>
              <a:rPr dirty="0" sz="3500" spc="-143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bulan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923779" y="7691011"/>
            <a:ext cx="2372042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3-4</a:t>
            </a:r>
            <a:r>
              <a:rPr dirty="0" sz="3500" spc="-143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Minggu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86620" y="7719424"/>
            <a:ext cx="2364044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5-6</a:t>
            </a:r>
            <a:r>
              <a:rPr dirty="0" sz="3500" spc="-143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Minggu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998585" y="7746024"/>
            <a:ext cx="1709038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7-8</a:t>
            </a:r>
            <a:r>
              <a:rPr dirty="0" sz="3500" spc="-143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Hari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6533" y="3214682"/>
            <a:ext cx="12184183" cy="111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TEPAT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ADALA</a:t>
            </a:r>
            <a:r>
              <a:rPr dirty="0" sz="7000">
                <a:solidFill>
                  <a:srgbClr val="004215"/>
                </a:solidFill>
                <a:latin typeface="SVHNRW+Sniglet-Regular"/>
                <a:cs typeface="SVHNRW+Sniglet-Regular"/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06103" y="5059278"/>
            <a:ext cx="3636299" cy="1038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Rockwool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6533" y="3214682"/>
            <a:ext cx="12184183" cy="111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TEPAT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ADALA</a:t>
            </a:r>
            <a:r>
              <a:rPr dirty="0" sz="7000">
                <a:solidFill>
                  <a:srgbClr val="004215"/>
                </a:solidFill>
                <a:latin typeface="SVHNRW+Sniglet-Regular"/>
                <a:cs typeface="SVHNRW+Sniglet-Regular"/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85428" y="5059278"/>
            <a:ext cx="4275138" cy="1038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3-4</a:t>
            </a:r>
            <a:r>
              <a:rPr dirty="0" sz="6500" spc="-26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Minggu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9646" y="2828128"/>
            <a:ext cx="14142473" cy="14787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7.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Dengan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apa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larutan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nutrisi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dicampurkan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agar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sesuai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petunjuk.........</a:t>
            </a:r>
          </a:p>
          <a:p>
            <a:pPr marL="1393684" marR="0">
              <a:lnSpc>
                <a:spcPts val="4241"/>
              </a:lnSpc>
              <a:spcBef>
                <a:spcPts val="2861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Kerikil</a:t>
            </a:r>
            <a:r>
              <a:rPr dirty="0" sz="3500" spc="22125">
                <a:solidFill>
                  <a:srgbClr val="ffffff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Air</a:t>
            </a:r>
            <a:r>
              <a:rPr dirty="0" sz="3500" spc="23633">
                <a:solidFill>
                  <a:srgbClr val="ffffff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Pasir</a:t>
            </a:r>
            <a:r>
              <a:rPr dirty="0" sz="3500" spc="20113">
                <a:solidFill>
                  <a:srgbClr val="ffffff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ffffff"/>
                </a:solidFill>
                <a:latin typeface="SVHNRW+Sniglet-Regular"/>
                <a:cs typeface="SVHNRW+Sniglet-Regular"/>
              </a:rPr>
              <a:t>Tanah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3858" y="5369631"/>
            <a:ext cx="15542815" cy="10033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8.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Pada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tahap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persemaian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tanaman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dipindahkan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ke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wadah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tanam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sudah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diisi........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07838" y="6673681"/>
            <a:ext cx="1383757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Pupuk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74762" y="6677134"/>
            <a:ext cx="1933891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Pestisida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410304" y="6729296"/>
            <a:ext cx="1925004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</a:t>
            </a:r>
            <a:r>
              <a:rPr dirty="0" sz="3500" spc="-143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944773" y="6813905"/>
            <a:ext cx="2456474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</a:t>
            </a:r>
            <a:r>
              <a:rPr dirty="0" sz="3500" spc="-143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Steril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6533" y="3214682"/>
            <a:ext cx="12184183" cy="111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TEPAT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ADALA</a:t>
            </a:r>
            <a:r>
              <a:rPr dirty="0" sz="7000">
                <a:solidFill>
                  <a:srgbClr val="004215"/>
                </a:solidFill>
                <a:latin typeface="SVHNRW+Sniglet-Regular"/>
                <a:cs typeface="SVHNRW+Sniglet-Regular"/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52291" y="5059278"/>
            <a:ext cx="1142847" cy="1038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Air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6533" y="3214682"/>
            <a:ext cx="12184183" cy="111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TEPAT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ADALA</a:t>
            </a:r>
            <a:r>
              <a:rPr dirty="0" sz="7000">
                <a:solidFill>
                  <a:srgbClr val="004215"/>
                </a:solidFill>
                <a:latin typeface="SVHNRW+Sniglet-Regular"/>
                <a:cs typeface="SVHNRW+Sniglet-Regular"/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55881" y="5059278"/>
            <a:ext cx="4431958" cy="1038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Media</a:t>
            </a:r>
            <a:r>
              <a:rPr dirty="0" sz="6500" spc="-26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Steril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86065" y="2596663"/>
            <a:ext cx="14802936" cy="1003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9.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Hal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menentukan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optimal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atau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tidaknya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pertumbuhan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pada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daerah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perakaran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adalah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keadaan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larutan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serta.............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23744" y="3819273"/>
            <a:ext cx="3057710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Ketahanannya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86426" y="3908450"/>
            <a:ext cx="1872568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Suhunya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15104" y="3908450"/>
            <a:ext cx="2546237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Sirkulasinya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764493" y="3911572"/>
            <a:ext cx="2308497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</a:rPr>
              <a:t>Jumlahnya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56894" y="5460101"/>
            <a:ext cx="13807985" cy="1003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10.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Selain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kriteria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tanaman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apa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perlu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diperhatikan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ketika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proses</a:t>
            </a:r>
          </a:p>
          <a:p>
            <a:pPr marL="0" marR="0">
              <a:lnSpc>
                <a:spcPts val="336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pemanenan</a:t>
            </a:r>
            <a:r>
              <a:rPr dirty="0" sz="3500" spc="73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berlangsung?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29759" y="6668941"/>
            <a:ext cx="1225560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Umur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237330" y="6681086"/>
            <a:ext cx="2162743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Pengairan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16092" y="6723888"/>
            <a:ext cx="1170903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Daun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695436" y="6723888"/>
            <a:ext cx="1074473" cy="576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ffffff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Akar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6533" y="3214682"/>
            <a:ext cx="12184183" cy="111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JAWABAN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YANG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TEPAT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ADALA</a:t>
            </a:r>
            <a:r>
              <a:rPr dirty="0" sz="7000">
                <a:solidFill>
                  <a:srgbClr val="004215"/>
                </a:solidFill>
                <a:latin typeface="SVHNRW+Sniglet-Regular"/>
                <a:cs typeface="SVHNRW+Sniglet-Regular"/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65408" y="5059278"/>
            <a:ext cx="4598684" cy="1038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</a:rPr>
              <a:t>Sirkulasinya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76533" y="3214682"/>
            <a:ext cx="12184183" cy="1115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JAWABAN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YANG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TEPAT</a:t>
            </a:r>
            <a:r>
              <a:rPr dirty="0" sz="7000" spc="-286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70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ADALA</a:t>
            </a:r>
            <a:r>
              <a:rPr dirty="0" sz="7000">
                <a:solidFill>
                  <a:srgbClr val="004215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91389" y="5059278"/>
            <a:ext cx="2145675" cy="10384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877"/>
              </a:lnSpc>
              <a:spcBef>
                <a:spcPts val="0"/>
              </a:spcBef>
              <a:spcAft>
                <a:spcPts val="0"/>
              </a:spcAft>
            </a:pPr>
            <a:r>
              <a:rPr dirty="0" sz="65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Umur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01846" y="1585113"/>
            <a:ext cx="10322224" cy="926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PENGERTIAN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HIDROPONIK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7676" y="3003325"/>
            <a:ext cx="14787869" cy="55540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Hidroponik</a:t>
            </a:r>
            <a:r>
              <a:rPr dirty="0" sz="3500" spc="102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merupakan</a:t>
            </a:r>
            <a:r>
              <a:rPr dirty="0" sz="3500" spc="103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sebuah</a:t>
            </a:r>
            <a:r>
              <a:rPr dirty="0" sz="3500" spc="102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cara</a:t>
            </a:r>
            <a:r>
              <a:rPr dirty="0" sz="3500" spc="99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budidaya</a:t>
            </a:r>
            <a:r>
              <a:rPr dirty="0" sz="3500" spc="1014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menanam</a:t>
            </a:r>
            <a:r>
              <a:rPr dirty="0" sz="3500" spc="101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tanpa</a:t>
            </a:r>
            <a:r>
              <a:rPr dirty="0" sz="3500" spc="102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media</a:t>
            </a:r>
          </a:p>
          <a:p>
            <a:pPr marL="0" marR="0">
              <a:lnSpc>
                <a:spcPts val="4240"/>
              </a:lnSpc>
              <a:spcBef>
                <a:spcPts val="658"/>
              </a:spcBef>
              <a:spcAft>
                <a:spcPts val="0"/>
              </a:spcAft>
            </a:pP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tanah,</a:t>
            </a:r>
            <a:r>
              <a:rPr dirty="0" sz="3500" spc="46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dengan</a:t>
            </a:r>
            <a:r>
              <a:rPr dirty="0" sz="3500" spc="47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cara</a:t>
            </a:r>
            <a:r>
              <a:rPr dirty="0" sz="3500" spc="44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memanfaatkan</a:t>
            </a:r>
            <a:r>
              <a:rPr dirty="0" sz="3500" spc="465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air.</a:t>
            </a:r>
            <a:r>
              <a:rPr dirty="0" sz="3500" spc="48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Satu</a:t>
            </a:r>
            <a:r>
              <a:rPr dirty="0" sz="3500" spc="47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hal</a:t>
            </a:r>
            <a:r>
              <a:rPr dirty="0" sz="3500" spc="47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500" spc="47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dapat</a:t>
            </a:r>
            <a:r>
              <a:rPr dirty="0" sz="3500" spc="46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ditekankan</a:t>
            </a:r>
          </a:p>
          <a:p>
            <a:pPr marL="0" marR="0">
              <a:lnSpc>
                <a:spcPts val="4240"/>
              </a:lnSpc>
              <a:spcBef>
                <a:spcPts val="658"/>
              </a:spcBef>
              <a:spcAft>
                <a:spcPts val="0"/>
              </a:spcAft>
            </a:pP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dalam</a:t>
            </a:r>
            <a:r>
              <a:rPr dirty="0" sz="3500" spc="144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sebuah</a:t>
            </a:r>
            <a:r>
              <a:rPr dirty="0" sz="3500" spc="144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hidroponik</a:t>
            </a:r>
            <a:r>
              <a:rPr dirty="0" sz="3500" spc="143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yaitu</a:t>
            </a:r>
            <a:r>
              <a:rPr dirty="0" sz="3500" spc="143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pemenuhan</a:t>
            </a:r>
            <a:r>
              <a:rPr dirty="0" sz="3500" spc="144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kebutuhan</a:t>
            </a:r>
            <a:r>
              <a:rPr dirty="0" sz="3500" spc="143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nutrisi</a:t>
            </a:r>
            <a:r>
              <a:rPr dirty="0" sz="3500" spc="145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untuk</a:t>
            </a:r>
          </a:p>
          <a:p>
            <a:pPr marL="0" marR="0">
              <a:lnSpc>
                <a:spcPts val="4240"/>
              </a:lnSpc>
              <a:spcBef>
                <a:spcPts val="658"/>
              </a:spcBef>
              <a:spcAft>
                <a:spcPts val="0"/>
              </a:spcAft>
            </a:pP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sebuah</a:t>
            </a:r>
            <a:r>
              <a:rPr dirty="0" sz="3500" spc="40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tanaman.</a:t>
            </a:r>
            <a:r>
              <a:rPr dirty="0" sz="3500" spc="405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Teknik</a:t>
            </a:r>
            <a:r>
              <a:rPr dirty="0" sz="3500" spc="7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dalam</a:t>
            </a:r>
            <a:r>
              <a:rPr dirty="0" sz="3500" spc="41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menanam</a:t>
            </a:r>
            <a:r>
              <a:rPr dirty="0" sz="3500" spc="407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hidroponik</a:t>
            </a:r>
            <a:r>
              <a:rPr dirty="0" sz="3500" spc="405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ini</a:t>
            </a:r>
            <a:r>
              <a:rPr dirty="0" sz="3500" spc="41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memerlukan</a:t>
            </a:r>
            <a:r>
              <a:rPr dirty="0" sz="3500" spc="42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air</a:t>
            </a:r>
          </a:p>
          <a:p>
            <a:pPr marL="0" marR="0">
              <a:lnSpc>
                <a:spcPts val="4240"/>
              </a:lnSpc>
              <a:spcBef>
                <a:spcPts val="658"/>
              </a:spcBef>
              <a:spcAft>
                <a:spcPts val="0"/>
              </a:spcAft>
            </a:pP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lebih</a:t>
            </a:r>
            <a:r>
              <a:rPr dirty="0" sz="3500" spc="136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sedikit</a:t>
            </a:r>
            <a:r>
              <a:rPr dirty="0" sz="3500" spc="137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apabila</a:t>
            </a:r>
            <a:r>
              <a:rPr dirty="0" sz="3500" spc="135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dibandingkan</a:t>
            </a:r>
            <a:r>
              <a:rPr dirty="0" sz="3500" spc="135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dengan</a:t>
            </a:r>
            <a:r>
              <a:rPr dirty="0" sz="3500" spc="136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menanam</a:t>
            </a:r>
            <a:r>
              <a:rPr dirty="0" sz="3500" spc="135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di</a:t>
            </a:r>
            <a:r>
              <a:rPr dirty="0" sz="3500" spc="1367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tanah</a:t>
            </a:r>
            <a:r>
              <a:rPr dirty="0" sz="3500" spc="135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pada</a:t>
            </a:r>
          </a:p>
          <a:p>
            <a:pPr marL="0" marR="0">
              <a:lnSpc>
                <a:spcPts val="4240"/>
              </a:lnSpc>
              <a:spcBef>
                <a:spcPts val="658"/>
              </a:spcBef>
              <a:spcAft>
                <a:spcPts val="0"/>
              </a:spcAft>
            </a:pP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umumnya.</a:t>
            </a:r>
            <a:r>
              <a:rPr dirty="0" sz="3500" spc="1025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Metode</a:t>
            </a:r>
            <a:r>
              <a:rPr dirty="0" sz="3500" spc="103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tanam</a:t>
            </a:r>
            <a:r>
              <a:rPr dirty="0" sz="3500" spc="1014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hidroponik</a:t>
            </a:r>
            <a:r>
              <a:rPr dirty="0" sz="3500" spc="1015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ini</a:t>
            </a:r>
            <a:r>
              <a:rPr dirty="0" sz="3500" spc="102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tentunya</a:t>
            </a:r>
            <a:r>
              <a:rPr dirty="0" sz="3500" spc="93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sangat</a:t>
            </a:r>
            <a:r>
              <a:rPr dirty="0" sz="3500" spc="101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sesuai</a:t>
            </a:r>
            <a:r>
              <a:rPr dirty="0" sz="3500" spc="102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yang</a:t>
            </a:r>
          </a:p>
          <a:p>
            <a:pPr marL="0" marR="0">
              <a:lnSpc>
                <a:spcPts val="4240"/>
              </a:lnSpc>
              <a:spcBef>
                <a:spcPts val="658"/>
              </a:spcBef>
              <a:spcAft>
                <a:spcPts val="0"/>
              </a:spcAft>
            </a:pP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diterapkan</a:t>
            </a:r>
            <a:r>
              <a:rPr dirty="0" sz="3500" spc="181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pada</a:t>
            </a:r>
            <a:r>
              <a:rPr dirty="0" sz="3500" spc="187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wilayah</a:t>
            </a:r>
            <a:r>
              <a:rPr dirty="0" sz="3500" spc="186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500" spc="187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memiliki</a:t>
            </a:r>
            <a:r>
              <a:rPr dirty="0" sz="3500" spc="1875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sedikit</a:t>
            </a:r>
            <a:r>
              <a:rPr dirty="0" sz="3500" spc="188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air.</a:t>
            </a:r>
            <a:r>
              <a:rPr dirty="0" sz="3500" spc="188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Namun,</a:t>
            </a:r>
            <a:r>
              <a:rPr dirty="0" sz="3500" spc="1884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dalam</a:t>
            </a:r>
          </a:p>
          <a:p>
            <a:pPr marL="0" marR="0">
              <a:lnSpc>
                <a:spcPts val="4240"/>
              </a:lnSpc>
              <a:spcBef>
                <a:spcPts val="658"/>
              </a:spcBef>
              <a:spcAft>
                <a:spcPts val="0"/>
              </a:spcAft>
            </a:pP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kebutuhan</a:t>
            </a:r>
            <a:r>
              <a:rPr dirty="0" sz="3500" spc="258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nutrisi</a:t>
            </a:r>
            <a:r>
              <a:rPr dirty="0" sz="3500" spc="260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tanaman</a:t>
            </a:r>
            <a:r>
              <a:rPr dirty="0" sz="3500" spc="2584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juga</a:t>
            </a:r>
            <a:r>
              <a:rPr dirty="0" sz="3500" spc="259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menjadi</a:t>
            </a:r>
            <a:r>
              <a:rPr dirty="0" sz="3500" spc="2595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sangat</a:t>
            </a:r>
            <a:r>
              <a:rPr dirty="0" sz="3500" spc="258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penting</a:t>
            </a:r>
            <a:r>
              <a:rPr dirty="0" sz="3500" spc="2584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untuk</a:t>
            </a:r>
          </a:p>
          <a:p>
            <a:pPr marL="0" marR="0">
              <a:lnSpc>
                <a:spcPts val="4240"/>
              </a:lnSpc>
              <a:spcBef>
                <a:spcPts val="658"/>
              </a:spcBef>
              <a:spcAft>
                <a:spcPts val="0"/>
              </a:spcAft>
            </a:pP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pertumbuhan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tanaman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4b5f44"/>
                </a:solidFill>
                <a:latin typeface="SVHNRW+Sniglet-Regular"/>
                <a:cs typeface="SVHNRW+Sniglet-Regular"/>
              </a:rPr>
              <a:t>maksimal.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82606" y="4741046"/>
            <a:ext cx="6620926" cy="1308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0">
                <a:solidFill>
                  <a:srgbClr val="004215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</a:t>
            </a:r>
            <a:r>
              <a:rPr dirty="0" sz="10000">
                <a:solidFill>
                  <a:srgbClr val="004215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10000">
                <a:solidFill>
                  <a:srgbClr val="004215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39648" y="1537474"/>
            <a:ext cx="3396265" cy="926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Profile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86945" y="3483145"/>
            <a:ext cx="7547609" cy="7307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54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Nama</a:t>
            </a:r>
            <a:r>
              <a:rPr dirty="0" sz="4500" spc="1489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: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Desty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Lu’lu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Fauziyyah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86945" y="4511845"/>
            <a:ext cx="5401627" cy="7307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54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NIM</a:t>
            </a:r>
            <a:r>
              <a:rPr dirty="0" sz="4500" spc="6206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: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21105244021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86945" y="5540545"/>
            <a:ext cx="10428096" cy="27881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454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Prodi</a:t>
            </a:r>
            <a:r>
              <a:rPr dirty="0" sz="4500" spc="3113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: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Teknologi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Pendidikan</a:t>
            </a:r>
          </a:p>
          <a:p>
            <a:pPr marL="0" marR="0">
              <a:lnSpc>
                <a:spcPts val="5454"/>
              </a:lnSpc>
              <a:spcBef>
                <a:spcPts val="2645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Email</a:t>
            </a:r>
            <a:r>
              <a:rPr dirty="0" sz="4500" spc="2367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: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destylulu.2021@student.uny.ac.id</a:t>
            </a:r>
          </a:p>
          <a:p>
            <a:pPr marL="0" marR="0">
              <a:lnSpc>
                <a:spcPts val="5454"/>
              </a:lnSpc>
              <a:spcBef>
                <a:spcPts val="2646"/>
              </a:spcBef>
              <a:spcAft>
                <a:spcPts val="0"/>
              </a:spcAft>
            </a:pP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No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HP</a:t>
            </a:r>
            <a:r>
              <a:rPr dirty="0" sz="4500" spc="1839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: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4500">
                <a:solidFill>
                  <a:srgbClr val="004215"/>
                </a:solidFill>
                <a:latin typeface="SVHNRW+Sniglet-Regular"/>
                <a:cs typeface="SVHNRW+Sniglet-Regular"/>
              </a:rPr>
              <a:t>081392299304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39648" y="1537474"/>
            <a:ext cx="1990040" cy="926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LINK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87676" y="3280044"/>
            <a:ext cx="14785051" cy="13825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2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004215"/>
                </a:solidFill>
                <a:latin typeface="SVHNRW+Sniglet-Regular"/>
                <a:cs typeface="SVHNRW+Sniglet-Regular"/>
              </a:rPr>
              <a:t>1.</a:t>
            </a:r>
            <a:r>
              <a:rPr dirty="0" sz="3550" spc="329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Sumber</a:t>
            </a:r>
            <a:r>
              <a:rPr dirty="0" sz="3500" spc="-134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pc="6462">
                <a:solidFill>
                  <a:srgbClr val="004215"/>
                </a:solidFill>
                <a:latin typeface="SVHNRW+Sniglet-Regular"/>
                <a:cs typeface="SVHNRW+Sniglet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r>
              <a:rPr dirty="0" sz="3500" spc="7205">
                <a:solidFill>
                  <a:srgbClr val="004215"/>
                </a:solidFill>
                <a:latin typeface="SVHNRW+Sniglet-Regular"/>
                <a:cs typeface="SVHNRW+Sniglet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https://www.gramedia.com/best-seller/pengertian-</a:t>
            </a:r>
          </a:p>
          <a:p>
            <a:pPr marL="742950" marR="0">
              <a:lnSpc>
                <a:spcPts val="4241"/>
              </a:lnSpc>
              <a:spcBef>
                <a:spcPts val="2093"/>
              </a:spcBef>
              <a:spcAft>
                <a:spcPts val="0"/>
              </a:spcAft>
            </a:pPr>
            <a:r>
              <a:rPr dirty="0" sz="35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hidroponik/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87676" y="4879787"/>
            <a:ext cx="9048260" cy="13844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02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>
                <a:solidFill>
                  <a:srgbClr val="004215"/>
                </a:solidFill>
                <a:latin typeface="SVHNRW+Sniglet-Regular"/>
                <a:cs typeface="SVHNRW+Sniglet-Regular"/>
              </a:rPr>
              <a:t>2.</a:t>
            </a:r>
            <a:r>
              <a:rPr dirty="0" sz="3550" spc="2509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Backsound</a:t>
            </a:r>
            <a:r>
              <a:rPr dirty="0" sz="3500" spc="-143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  <a:r>
              <a:rPr dirty="0" sz="3500" spc="-143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dirty="0" sz="3500" strike="sngStrike">
                <a:solidFill>
                  <a:srgbClr val="004215"/>
                </a:solidFill>
                <a:latin typeface="SVHNRW+Sniglet-Regular"/>
                <a:cs typeface="SVHNRW+Sniglet-Regula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https://youtu.be/SxVu7FrsLiE</a:t>
            </a:r>
          </a:p>
          <a:p>
            <a:pPr marL="0" marR="0">
              <a:lnSpc>
                <a:spcPts val="4302"/>
              </a:lnSpc>
              <a:spcBef>
                <a:spcPts val="1995"/>
              </a:spcBef>
              <a:spcAft>
                <a:spcPts val="0"/>
              </a:spcAft>
            </a:pPr>
            <a:r>
              <a:rPr dirty="0" sz="3550">
                <a:solidFill>
                  <a:srgbClr val="004215"/>
                </a:solidFill>
                <a:latin typeface="SVHNRW+Sniglet-Regular"/>
                <a:cs typeface="SVHNRW+Sniglet-Regular"/>
              </a:rPr>
              <a:t>3.</a:t>
            </a:r>
            <a:r>
              <a:rPr dirty="0" sz="3550" spc="2455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Element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30626" y="6485696"/>
            <a:ext cx="13860865" cy="21764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https://www.canva.com/design/DAFUxmVs6xY/47DHoVel0yLohQB_0A</a:t>
            </a:r>
          </a:p>
          <a:p>
            <a:pPr marL="0" marR="0">
              <a:lnSpc>
                <a:spcPts val="4240"/>
              </a:lnSpc>
              <a:spcBef>
                <a:spcPts val="2057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7OXg/view?utm_content=DAFUxmVs6xY&amp;utm_campaign=designshar</a:t>
            </a:r>
          </a:p>
          <a:p>
            <a:pPr marL="0" marR="0">
              <a:lnSpc>
                <a:spcPts val="4240"/>
              </a:lnSpc>
              <a:spcBef>
                <a:spcPts val="2057"/>
              </a:spcBef>
              <a:spcAft>
                <a:spcPts val="0"/>
              </a:spcAft>
            </a:pPr>
            <a:r>
              <a:rPr dirty="0" sz="3500">
                <a:solidFill>
                  <a:srgbClr val="004215"/>
                </a:solidFill>
                <a:latin typeface="SVHNRW+Sniglet-Regular"/>
                <a:cs typeface="SVHNRW+Sniglet-Regular"/>
              </a:rPr>
              <a:t>e&amp;utm_medium=link&amp;utm_source=publishsharelink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09040" y="4273005"/>
            <a:ext cx="12942006" cy="9904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are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you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sure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want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to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exit?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80461" y="1959098"/>
            <a:ext cx="8758288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TEKNIK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HIDROPONIK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46912" y="4560070"/>
            <a:ext cx="2921533" cy="1282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4818" marR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</a:t>
            </a:r>
            <a:r>
              <a:rPr dirty="0" sz="5000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</a:p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680759" y="4907984"/>
            <a:ext cx="3389411" cy="673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AEROPONIC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73917" y="1608234"/>
            <a:ext cx="7453875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STATIC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SOLUTION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63450" y="2975868"/>
            <a:ext cx="9414778" cy="6074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Teknik</a:t>
            </a:r>
            <a:r>
              <a:rPr dirty="0" sz="3700" spc="256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Static</a:t>
            </a:r>
            <a:r>
              <a:rPr dirty="0" sz="3700" spc="293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Solution</a:t>
            </a:r>
            <a:r>
              <a:rPr dirty="0" sz="3700" spc="2946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banyak</a:t>
            </a:r>
            <a:r>
              <a:rPr dirty="0" sz="3700" spc="2956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dikenal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63450" y="3633601"/>
            <a:ext cx="9421305" cy="455386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83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dengan</a:t>
            </a:r>
            <a:r>
              <a:rPr dirty="0" sz="3700" spc="59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sebutan</a:t>
            </a:r>
            <a:r>
              <a:rPr dirty="0" sz="3700" spc="594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teknik</a:t>
            </a:r>
            <a:r>
              <a:rPr dirty="0" sz="3700" spc="544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apung</a:t>
            </a:r>
            <a:r>
              <a:rPr dirty="0" sz="3700" spc="59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serta</a:t>
            </a:r>
            <a:r>
              <a:rPr dirty="0" sz="3700" spc="59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sistem</a:t>
            </a:r>
          </a:p>
          <a:p>
            <a:pPr marL="0" marR="0">
              <a:lnSpc>
                <a:spcPts val="4483"/>
              </a:lnSpc>
              <a:spcBef>
                <a:spcPts val="695"/>
              </a:spcBef>
              <a:spcAft>
                <a:spcPts val="0"/>
              </a:spcAft>
            </a:pP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sumbu.</a:t>
            </a:r>
            <a:r>
              <a:rPr dirty="0" sz="3700" spc="18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Teknik</a:t>
            </a:r>
            <a:r>
              <a:rPr dirty="0" sz="3700" spc="-19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apung</a:t>
            </a:r>
            <a:r>
              <a:rPr dirty="0" sz="3700" spc="187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ini</a:t>
            </a:r>
            <a:r>
              <a:rPr dirty="0" sz="3700" spc="186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adalah</a:t>
            </a:r>
            <a:r>
              <a:rPr dirty="0" sz="3700" spc="19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sebuah</a:t>
            </a:r>
            <a:r>
              <a:rPr dirty="0" sz="3700" spc="18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cara</a:t>
            </a:r>
          </a:p>
          <a:p>
            <a:pPr marL="0" marR="0">
              <a:lnSpc>
                <a:spcPts val="4483"/>
              </a:lnSpc>
              <a:spcBef>
                <a:spcPts val="645"/>
              </a:spcBef>
              <a:spcAft>
                <a:spcPts val="0"/>
              </a:spcAft>
            </a:pP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menanam</a:t>
            </a:r>
            <a:r>
              <a:rPr dirty="0" sz="3700" spc="17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hidroponik</a:t>
            </a:r>
            <a:r>
              <a:rPr dirty="0" sz="3700" spc="16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dengan</a:t>
            </a:r>
            <a:r>
              <a:rPr dirty="0" sz="3700" spc="18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air</a:t>
            </a:r>
            <a:r>
              <a:rPr dirty="0" sz="3700" spc="18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statis</a:t>
            </a:r>
            <a:r>
              <a:rPr dirty="0" sz="3700" spc="16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atau</a:t>
            </a:r>
          </a:p>
          <a:p>
            <a:pPr marL="0" marR="0">
              <a:lnSpc>
                <a:spcPts val="4483"/>
              </a:lnSpc>
              <a:spcBef>
                <a:spcPts val="695"/>
              </a:spcBef>
              <a:spcAft>
                <a:spcPts val="0"/>
              </a:spcAft>
            </a:pP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tidak</a:t>
            </a:r>
            <a:r>
              <a:rPr dirty="0" sz="3700" spc="115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mengalir.</a:t>
            </a:r>
            <a:r>
              <a:rPr dirty="0" sz="3700" spc="115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Akar</a:t>
            </a:r>
            <a:r>
              <a:rPr dirty="0" sz="3700" spc="1164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tanaman</a:t>
            </a:r>
            <a:r>
              <a:rPr dirty="0" sz="3700" spc="1164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akan</a:t>
            </a:r>
            <a:r>
              <a:rPr dirty="0" sz="3700" spc="116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terus</a:t>
            </a:r>
          </a:p>
          <a:p>
            <a:pPr marL="0" marR="0">
              <a:lnSpc>
                <a:spcPts val="4483"/>
              </a:lnSpc>
              <a:spcBef>
                <a:spcPts val="695"/>
              </a:spcBef>
              <a:spcAft>
                <a:spcPts val="0"/>
              </a:spcAft>
            </a:pP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tercelup</a:t>
            </a:r>
            <a:r>
              <a:rPr dirty="0" sz="3700" spc="123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di</a:t>
            </a:r>
            <a:r>
              <a:rPr dirty="0" sz="3700" spc="133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dalam</a:t>
            </a:r>
            <a:r>
              <a:rPr dirty="0" sz="3700" spc="134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air</a:t>
            </a:r>
            <a:r>
              <a:rPr dirty="0" sz="3700" spc="134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serta</a:t>
            </a:r>
            <a:r>
              <a:rPr dirty="0" sz="3700" spc="1335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diletakkan</a:t>
            </a:r>
            <a:r>
              <a:rPr dirty="0" sz="3700" spc="133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di</a:t>
            </a:r>
          </a:p>
          <a:p>
            <a:pPr marL="0" marR="0">
              <a:lnSpc>
                <a:spcPts val="4483"/>
              </a:lnSpc>
              <a:spcBef>
                <a:spcPts val="695"/>
              </a:spcBef>
              <a:spcAft>
                <a:spcPts val="0"/>
              </a:spcAft>
            </a:pP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dalam</a:t>
            </a:r>
            <a:r>
              <a:rPr dirty="0" sz="3700" spc="250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wadah</a:t>
            </a:r>
            <a:r>
              <a:rPr dirty="0" sz="3700" spc="2505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700" spc="250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memiliki</a:t>
            </a:r>
            <a:r>
              <a:rPr dirty="0" sz="3700" spc="2484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kadungan</a:t>
            </a:r>
          </a:p>
          <a:p>
            <a:pPr marL="0" marR="0">
              <a:lnSpc>
                <a:spcPts val="4483"/>
              </a:lnSpc>
              <a:spcBef>
                <a:spcPts val="695"/>
              </a:spcBef>
              <a:spcAft>
                <a:spcPts val="0"/>
              </a:spcAft>
            </a:pP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larutan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700">
                <a:solidFill>
                  <a:srgbClr val="4b5f44"/>
                </a:solidFill>
                <a:latin typeface="SVHNRW+Sniglet-Regular"/>
                <a:cs typeface="SVHNRW+Sniglet-Regular"/>
              </a:rPr>
              <a:t>nutrien.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79625" y="1619776"/>
            <a:ext cx="5007269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AEROPONIC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42295" y="3376960"/>
            <a:ext cx="10415687" cy="4675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Metode</a:t>
            </a:r>
            <a:r>
              <a:rPr dirty="0" sz="3800" spc="36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tanam</a:t>
            </a:r>
            <a:r>
              <a:rPr dirty="0" sz="3800" spc="34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aeroponik</a:t>
            </a:r>
            <a:r>
              <a:rPr dirty="0" sz="3800" spc="33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ini</a:t>
            </a:r>
            <a:r>
              <a:rPr dirty="0" sz="3800" spc="36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tidak</a:t>
            </a:r>
            <a:r>
              <a:rPr dirty="0" sz="3800" spc="35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memerlukan</a:t>
            </a:r>
          </a:p>
          <a:p>
            <a:pPr marL="0" marR="0">
              <a:lnSpc>
                <a:spcPts val="4604"/>
              </a:lnSpc>
              <a:spcBef>
                <a:spcPts val="714"/>
              </a:spcBef>
              <a:spcAft>
                <a:spcPts val="0"/>
              </a:spcAft>
            </a:pP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media</a:t>
            </a:r>
            <a:r>
              <a:rPr dirty="0" sz="3800" spc="65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apapun</a:t>
            </a:r>
            <a:r>
              <a:rPr dirty="0" sz="3800" spc="65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untuk</a:t>
            </a:r>
            <a:r>
              <a:rPr dirty="0" sz="3800" spc="59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menanam</a:t>
            </a:r>
            <a:r>
              <a:rPr dirty="0" sz="3800" spc="646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serta</a:t>
            </a:r>
            <a:r>
              <a:rPr dirty="0" sz="3800" spc="676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akarnya</a:t>
            </a:r>
          </a:p>
          <a:p>
            <a:pPr marL="0" marR="0">
              <a:lnSpc>
                <a:spcPts val="4604"/>
              </a:lnSpc>
              <a:spcBef>
                <a:spcPts val="714"/>
              </a:spcBef>
              <a:spcAft>
                <a:spcPts val="0"/>
              </a:spcAft>
            </a:pP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menggantung</a:t>
            </a:r>
            <a:r>
              <a:rPr dirty="0" sz="3800" spc="212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di</a:t>
            </a:r>
            <a:r>
              <a:rPr dirty="0" sz="3800" spc="216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udara.</a:t>
            </a:r>
            <a:r>
              <a:rPr dirty="0" sz="3800" spc="2135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Namun</a:t>
            </a:r>
            <a:r>
              <a:rPr dirty="0" sz="3800" spc="2161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akar</a:t>
            </a:r>
            <a:r>
              <a:rPr dirty="0" sz="3800" spc="216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pada</a:t>
            </a:r>
          </a:p>
          <a:p>
            <a:pPr marL="0" marR="0">
              <a:lnSpc>
                <a:spcPts val="4604"/>
              </a:lnSpc>
              <a:spcBef>
                <a:spcPts val="764"/>
              </a:spcBef>
              <a:spcAft>
                <a:spcPts val="0"/>
              </a:spcAft>
            </a:pP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tumbuhan</a:t>
            </a:r>
            <a:r>
              <a:rPr dirty="0" sz="3800" spc="1612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ini</a:t>
            </a:r>
            <a:r>
              <a:rPr dirty="0" sz="3800" spc="1613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perlu</a:t>
            </a:r>
            <a:r>
              <a:rPr dirty="0" sz="3800" spc="1619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dibasahi</a:t>
            </a:r>
            <a:r>
              <a:rPr dirty="0" sz="3800" spc="162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secara</a:t>
            </a:r>
            <a:r>
              <a:rPr dirty="0" sz="3800" spc="1584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berkala</a:t>
            </a:r>
          </a:p>
          <a:p>
            <a:pPr marL="0" marR="0">
              <a:lnSpc>
                <a:spcPts val="4604"/>
              </a:lnSpc>
              <a:spcBef>
                <a:spcPts val="714"/>
              </a:spcBef>
              <a:spcAft>
                <a:spcPts val="0"/>
              </a:spcAft>
            </a:pP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menggunakan</a:t>
            </a:r>
            <a:r>
              <a:rPr dirty="0" sz="3800" spc="986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butiran-butiran</a:t>
            </a:r>
            <a:r>
              <a:rPr dirty="0" sz="3800" spc="95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larutan</a:t>
            </a:r>
            <a:r>
              <a:rPr dirty="0" sz="3800" spc="997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nutrien</a:t>
            </a:r>
          </a:p>
          <a:p>
            <a:pPr marL="0" marR="0">
              <a:lnSpc>
                <a:spcPts val="4604"/>
              </a:lnSpc>
              <a:spcBef>
                <a:spcPts val="714"/>
              </a:spcBef>
              <a:spcAft>
                <a:spcPts val="0"/>
              </a:spcAft>
            </a:pP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yang</a:t>
            </a:r>
            <a:r>
              <a:rPr dirty="0" sz="3800" spc="967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teksturnya</a:t>
            </a:r>
            <a:r>
              <a:rPr dirty="0" sz="3800" spc="940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sangat</a:t>
            </a:r>
            <a:r>
              <a:rPr dirty="0" sz="3800" spc="977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halus</a:t>
            </a:r>
            <a:r>
              <a:rPr dirty="0" sz="3800" spc="976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seperti</a:t>
            </a:r>
            <a:r>
              <a:rPr dirty="0" sz="3800" spc="998">
                <a:solidFill>
                  <a:srgbClr val="4b5f44"/>
                </a:solidFill>
                <a:latin typeface="SVHNRW+Sniglet-Regular"/>
                <a:cs typeface="SVHNRW+Sniglet-Regular"/>
              </a:rPr>
              <a:t> </a:t>
            </a: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sebuah</a:t>
            </a:r>
          </a:p>
          <a:p>
            <a:pPr marL="0" marR="0">
              <a:lnSpc>
                <a:spcPts val="4604"/>
              </a:lnSpc>
              <a:spcBef>
                <a:spcPts val="714"/>
              </a:spcBef>
              <a:spcAft>
                <a:spcPts val="0"/>
              </a:spcAft>
            </a:pPr>
            <a:r>
              <a:rPr dirty="0" sz="3800">
                <a:solidFill>
                  <a:srgbClr val="4b5f44"/>
                </a:solidFill>
                <a:latin typeface="SVHNRW+Sniglet-Regular"/>
                <a:cs typeface="SVHNRW+Sniglet-Regular"/>
              </a:rPr>
              <a:t>kabut.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90413" y="1822524"/>
            <a:ext cx="10854659" cy="9269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MEDIA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TANAM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000">
                <a:solidFill>
                  <a:srgbClr val="004215"/>
                </a:solidFill>
                <a:latin typeface="PQSNRU+LuckiestGuy-Regular"/>
                <a:cs typeface="PQSNRU+LuckiestGuy-Regular"/>
              </a:rPr>
              <a:t>HIDROPONIK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38475" y="4560070"/>
            <a:ext cx="3664433" cy="1282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2675" marR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bahan</a:t>
            </a:r>
          </a:p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strike="sngStrike">
                <a:solidFill>
                  <a:srgbClr val="ffffff"/>
                </a:solidFill>
                <a:latin typeface="PQSNRU+LuckiestGuy-Regular"/>
                <a:cs typeface="PQSNRU+LuckiestGuy-Regular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hidroponik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54642" y="4603184"/>
            <a:ext cx="3664433" cy="1282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60350" marR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strike="sngStrike">
                <a:solidFill>
                  <a:srgbClr val="ffffff"/>
                </a:solidFill>
                <a:latin typeface="PQSNRU+LuckiestGuy-Regular"/>
                <a:cs typeface="PQSNRU+LuckiestGuy-Regular"/>
              </a:rPr>
              <a:t>alat</a:t>
            </a:r>
          </a:p>
          <a:p>
            <a:pPr marL="0" marR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strike="sngStrike">
                <a:solidFill>
                  <a:srgbClr val="ffffff"/>
                </a:solidFill>
                <a:latin typeface="PQSNRU+LuckiestGuy-Regular"/>
                <a:cs typeface="PQSNRU+LuckiestGuy-Regular"/>
              </a:rPr>
              <a:t>hidroponik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>
            <a:hlinkClick r:id="rId2"/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05972" y="1278614"/>
            <a:ext cx="7801152" cy="9904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98"/>
              </a:lnSpc>
              <a:spcBef>
                <a:spcPts val="0"/>
              </a:spcBef>
              <a:spcAft>
                <a:spcPts val="0"/>
              </a:spcAft>
            </a:pP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ALAT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 </a:t>
            </a:r>
            <a:r>
              <a:rPr dirty="0" sz="7500">
                <a:solidFill>
                  <a:srgbClr val="004215"/>
                </a:solidFill>
                <a:latin typeface="PQSNRU+LuckiestGuy-Regular"/>
                <a:cs typeface="PQSNRU+LuckiestGuy-Regular"/>
              </a:rPr>
              <a:t>HIDROPONIK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837897" y="5292150"/>
            <a:ext cx="1718691" cy="4998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6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4215"/>
                </a:solidFill>
                <a:latin typeface="SVHNRW+Sniglet-Regular"/>
                <a:cs typeface="SVHNRW+Sniglet-Regular"/>
              </a:rPr>
              <a:t>PARALON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21425" y="5458409"/>
            <a:ext cx="3554730" cy="4998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6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4215"/>
                </a:solidFill>
                <a:latin typeface="SVHNRW+Sniglet-Regular"/>
                <a:cs typeface="SVHNRW+Sniglet-Regular"/>
              </a:rPr>
              <a:t>WADAH</a:t>
            </a:r>
            <a:r>
              <a:rPr dirty="0" sz="3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000">
                <a:solidFill>
                  <a:srgbClr val="004215"/>
                </a:solidFill>
                <a:latin typeface="SVHNRW+Sniglet-Regular"/>
                <a:cs typeface="SVHNRW+Sniglet-Regular"/>
              </a:rPr>
              <a:t>PENAMPUNG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24388" y="5518846"/>
            <a:ext cx="1499235" cy="4998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6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4215"/>
                </a:solidFill>
                <a:latin typeface="SVHNRW+Sniglet-Regular"/>
                <a:cs typeface="SVHNRW+Sniglet-Regular"/>
              </a:rPr>
              <a:t>NETPOT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303185" y="8830754"/>
            <a:ext cx="1815084" cy="4998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6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4215"/>
                </a:solidFill>
                <a:latin typeface="SVHNRW+Sniglet-Regular"/>
                <a:cs typeface="SVHNRW+Sniglet-Regular"/>
              </a:rPr>
              <a:t>PH</a:t>
            </a:r>
            <a:r>
              <a:rPr dirty="0" sz="3000">
                <a:solidFill>
                  <a:srgbClr val="004215"/>
                </a:solidFill>
                <a:latin typeface="SVHNRW+Sniglet-Regular"/>
                <a:cs typeface="SVHNRW+Sniglet-Regular"/>
              </a:rPr>
              <a:t> </a:t>
            </a:r>
            <a:r>
              <a:rPr dirty="0" sz="3000">
                <a:solidFill>
                  <a:srgbClr val="004215"/>
                </a:solidFill>
                <a:latin typeface="SVHNRW+Sniglet-Regular"/>
                <a:cs typeface="SVHNRW+Sniglet-Regular"/>
              </a:rPr>
              <a:t>METER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5814" y="8907651"/>
            <a:ext cx="2255520" cy="4998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6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4215"/>
                </a:solidFill>
                <a:latin typeface="SVHNRW+Sniglet-Regular"/>
                <a:cs typeface="SVHNRW+Sniglet-Regular"/>
              </a:rPr>
              <a:t>STYROFOAM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21329" y="9004933"/>
            <a:ext cx="1343025" cy="4998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36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004215"/>
                </a:solidFill>
                <a:latin typeface="SVHNRW+Sniglet-Regular"/>
                <a:cs typeface="SVHNRW+Sniglet-Regular"/>
              </a:rPr>
              <a:t>SUMBU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2022-12-17T18:35:56-06:00</dcterms:modified>
</cp:coreProperties>
</file>